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7" r:id="rId5"/>
    <p:sldId id="258" r:id="rId6"/>
    <p:sldId id="264" r:id="rId7"/>
    <p:sldId id="263" r:id="rId8"/>
    <p:sldId id="259" r:id="rId9"/>
    <p:sldId id="260" r:id="rId1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8B98C6-8C9B-481D-80FD-A779AE484FE9}" v="42" dt="2021-08-10T14:19:28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vi Zakheim" userId="fed54161-8d26-41fd-807a-7277033b1dde" providerId="ADAL" clId="{2D8B98C6-8C9B-481D-80FD-A779AE484FE9}"/>
    <pc:docChg chg="custSel addSld modSld">
      <pc:chgData name="Zvi Zakheim" userId="fed54161-8d26-41fd-807a-7277033b1dde" providerId="ADAL" clId="{2D8B98C6-8C9B-481D-80FD-A779AE484FE9}" dt="2021-08-12T10:53:22.678" v="435" actId="14100"/>
      <pc:docMkLst>
        <pc:docMk/>
      </pc:docMkLst>
      <pc:sldChg chg="addSp delSp modSp new mod">
        <pc:chgData name="Zvi Zakheim" userId="fed54161-8d26-41fd-807a-7277033b1dde" providerId="ADAL" clId="{2D8B98C6-8C9B-481D-80FD-A779AE484FE9}" dt="2021-08-10T09:01:26.401" v="408"/>
        <pc:sldMkLst>
          <pc:docMk/>
          <pc:sldMk cId="213571143" sldId="259"/>
        </pc:sldMkLst>
        <pc:graphicFrameChg chg="add mod">
          <ac:chgData name="Zvi Zakheim" userId="fed54161-8d26-41fd-807a-7277033b1dde" providerId="ADAL" clId="{2D8B98C6-8C9B-481D-80FD-A779AE484FE9}" dt="2021-08-10T09:01:26.401" v="408"/>
          <ac:graphicFrameMkLst>
            <pc:docMk/>
            <pc:sldMk cId="213571143" sldId="259"/>
            <ac:graphicFrameMk id="4" creationId="{635C2B4A-5E5F-4F7D-8088-05BB389E5D60}"/>
          </ac:graphicFrameMkLst>
        </pc:graphicFrameChg>
        <pc:graphicFrameChg chg="add mod">
          <ac:chgData name="Zvi Zakheim" userId="fed54161-8d26-41fd-807a-7277033b1dde" providerId="ADAL" clId="{2D8B98C6-8C9B-481D-80FD-A779AE484FE9}" dt="2021-08-09T11:35:10.482" v="32" actId="1076"/>
          <ac:graphicFrameMkLst>
            <pc:docMk/>
            <pc:sldMk cId="213571143" sldId="259"/>
            <ac:graphicFrameMk id="5" creationId="{A5FE13FE-31BC-4D78-B621-1710255BF574}"/>
          </ac:graphicFrameMkLst>
        </pc:graphicFrameChg>
        <pc:picChg chg="add del mod">
          <ac:chgData name="Zvi Zakheim" userId="fed54161-8d26-41fd-807a-7277033b1dde" providerId="ADAL" clId="{2D8B98C6-8C9B-481D-80FD-A779AE484FE9}" dt="2021-08-09T11:32:52.955" v="6" actId="478"/>
          <ac:picMkLst>
            <pc:docMk/>
            <pc:sldMk cId="213571143" sldId="259"/>
            <ac:picMk id="3" creationId="{9EC7AC05-0C66-442B-B9EC-7DE162491657}"/>
          </ac:picMkLst>
        </pc:picChg>
      </pc:sldChg>
      <pc:sldChg chg="addSp modSp new mod">
        <pc:chgData name="Zvi Zakheim" userId="fed54161-8d26-41fd-807a-7277033b1dde" providerId="ADAL" clId="{2D8B98C6-8C9B-481D-80FD-A779AE484FE9}" dt="2021-08-09T12:41:43.222" v="40" actId="14100"/>
        <pc:sldMkLst>
          <pc:docMk/>
          <pc:sldMk cId="293899132" sldId="260"/>
        </pc:sldMkLst>
        <pc:graphicFrameChg chg="add mod">
          <ac:chgData name="Zvi Zakheim" userId="fed54161-8d26-41fd-807a-7277033b1dde" providerId="ADAL" clId="{2D8B98C6-8C9B-481D-80FD-A779AE484FE9}" dt="2021-08-09T12:41:43.222" v="40" actId="14100"/>
          <ac:graphicFrameMkLst>
            <pc:docMk/>
            <pc:sldMk cId="293899132" sldId="260"/>
            <ac:graphicFrameMk id="2" creationId="{53D0BB14-EF03-4169-B8D7-4A953FDD690D}"/>
          </ac:graphicFrameMkLst>
        </pc:graphicFrameChg>
      </pc:sldChg>
      <pc:sldChg chg="addSp delSp modSp new mod">
        <pc:chgData name="Zvi Zakheim" userId="fed54161-8d26-41fd-807a-7277033b1dde" providerId="ADAL" clId="{2D8B98C6-8C9B-481D-80FD-A779AE484FE9}" dt="2021-08-10T08:55:28.984" v="375" actId="478"/>
        <pc:sldMkLst>
          <pc:docMk/>
          <pc:sldMk cId="3933215379" sldId="261"/>
        </pc:sldMkLst>
        <pc:spChg chg="add mod">
          <ac:chgData name="Zvi Zakheim" userId="fed54161-8d26-41fd-807a-7277033b1dde" providerId="ADAL" clId="{2D8B98C6-8C9B-481D-80FD-A779AE484FE9}" dt="2021-08-10T08:53:53.096" v="342" actId="1035"/>
          <ac:spMkLst>
            <pc:docMk/>
            <pc:sldMk cId="3933215379" sldId="261"/>
            <ac:spMk id="5" creationId="{1ED81D38-23C0-41D3-8A86-B9837883E70C}"/>
          </ac:spMkLst>
        </pc:spChg>
        <pc:spChg chg="add mod">
          <ac:chgData name="Zvi Zakheim" userId="fed54161-8d26-41fd-807a-7277033b1dde" providerId="ADAL" clId="{2D8B98C6-8C9B-481D-80FD-A779AE484FE9}" dt="2021-08-10T08:53:53.096" v="342" actId="1035"/>
          <ac:spMkLst>
            <pc:docMk/>
            <pc:sldMk cId="3933215379" sldId="261"/>
            <ac:spMk id="8" creationId="{9F59246D-83B2-479B-BE2C-D72A264F41EC}"/>
          </ac:spMkLst>
        </pc:spChg>
        <pc:spChg chg="add del mod">
          <ac:chgData name="Zvi Zakheim" userId="fed54161-8d26-41fd-807a-7277033b1dde" providerId="ADAL" clId="{2D8B98C6-8C9B-481D-80FD-A779AE484FE9}" dt="2021-08-10T08:55:28.984" v="375" actId="478"/>
          <ac:spMkLst>
            <pc:docMk/>
            <pc:sldMk cId="3933215379" sldId="261"/>
            <ac:spMk id="12" creationId="{980FB5AE-3890-4734-B2F1-04A4FE65BEA2}"/>
          </ac:spMkLst>
        </pc:spChg>
        <pc:spChg chg="add mod">
          <ac:chgData name="Zvi Zakheim" userId="fed54161-8d26-41fd-807a-7277033b1dde" providerId="ADAL" clId="{2D8B98C6-8C9B-481D-80FD-A779AE484FE9}" dt="2021-08-10T08:53:53.096" v="342" actId="1035"/>
          <ac:spMkLst>
            <pc:docMk/>
            <pc:sldMk cId="3933215379" sldId="261"/>
            <ac:spMk id="14" creationId="{40F7DE44-7E03-4DFC-A414-948FCF876169}"/>
          </ac:spMkLst>
        </pc:spChg>
        <pc:spChg chg="add mod">
          <ac:chgData name="Zvi Zakheim" userId="fed54161-8d26-41fd-807a-7277033b1dde" providerId="ADAL" clId="{2D8B98C6-8C9B-481D-80FD-A779AE484FE9}" dt="2021-08-10T08:53:53.096" v="342" actId="1035"/>
          <ac:spMkLst>
            <pc:docMk/>
            <pc:sldMk cId="3933215379" sldId="261"/>
            <ac:spMk id="18" creationId="{D6A0B894-E2E8-4BC0-A8B4-741669E69629}"/>
          </ac:spMkLst>
        </pc:spChg>
        <pc:spChg chg="add mod">
          <ac:chgData name="Zvi Zakheim" userId="fed54161-8d26-41fd-807a-7277033b1dde" providerId="ADAL" clId="{2D8B98C6-8C9B-481D-80FD-A779AE484FE9}" dt="2021-08-10T08:53:53.096" v="342" actId="1035"/>
          <ac:spMkLst>
            <pc:docMk/>
            <pc:sldMk cId="3933215379" sldId="261"/>
            <ac:spMk id="22" creationId="{E4690C50-B02A-4BEE-B70D-746A41D91A6A}"/>
          </ac:spMkLst>
        </pc:spChg>
        <pc:spChg chg="add mod">
          <ac:chgData name="Zvi Zakheim" userId="fed54161-8d26-41fd-807a-7277033b1dde" providerId="ADAL" clId="{2D8B98C6-8C9B-481D-80FD-A779AE484FE9}" dt="2021-08-10T08:53:53.096" v="342" actId="1035"/>
          <ac:spMkLst>
            <pc:docMk/>
            <pc:sldMk cId="3933215379" sldId="261"/>
            <ac:spMk id="26" creationId="{955213B4-8F40-4039-810F-22D2264660AC}"/>
          </ac:spMkLst>
        </pc:spChg>
        <pc:spChg chg="add mod">
          <ac:chgData name="Zvi Zakheim" userId="fed54161-8d26-41fd-807a-7277033b1dde" providerId="ADAL" clId="{2D8B98C6-8C9B-481D-80FD-A779AE484FE9}" dt="2021-08-10T08:53:53.096" v="342" actId="1035"/>
          <ac:spMkLst>
            <pc:docMk/>
            <pc:sldMk cId="3933215379" sldId="261"/>
            <ac:spMk id="30" creationId="{5FE27D33-A501-430F-87F0-43892CB28F5C}"/>
          </ac:spMkLst>
        </pc:spChg>
        <pc:spChg chg="add mod">
          <ac:chgData name="Zvi Zakheim" userId="fed54161-8d26-41fd-807a-7277033b1dde" providerId="ADAL" clId="{2D8B98C6-8C9B-481D-80FD-A779AE484FE9}" dt="2021-08-10T08:53:53.096" v="342" actId="1035"/>
          <ac:spMkLst>
            <pc:docMk/>
            <pc:sldMk cId="3933215379" sldId="261"/>
            <ac:spMk id="34" creationId="{46D9895E-F7B7-4887-BCDF-ED67AB6906C4}"/>
          </ac:spMkLst>
        </pc:spChg>
        <pc:spChg chg="add mod">
          <ac:chgData name="Zvi Zakheim" userId="fed54161-8d26-41fd-807a-7277033b1dde" providerId="ADAL" clId="{2D8B98C6-8C9B-481D-80FD-A779AE484FE9}" dt="2021-08-10T08:53:53.096" v="342" actId="1035"/>
          <ac:spMkLst>
            <pc:docMk/>
            <pc:sldMk cId="3933215379" sldId="261"/>
            <ac:spMk id="40" creationId="{75AEFC60-AB1A-4233-8619-6633F8A53B04}"/>
          </ac:spMkLst>
        </pc:spChg>
        <pc:spChg chg="add mod">
          <ac:chgData name="Zvi Zakheim" userId="fed54161-8d26-41fd-807a-7277033b1dde" providerId="ADAL" clId="{2D8B98C6-8C9B-481D-80FD-A779AE484FE9}" dt="2021-08-10T08:54:21.402" v="356" actId="1076"/>
          <ac:spMkLst>
            <pc:docMk/>
            <pc:sldMk cId="3933215379" sldId="261"/>
            <ac:spMk id="41" creationId="{8EA52DD9-52F9-4A24-970D-7F0DE51049D5}"/>
          </ac:spMkLst>
        </pc:spChg>
        <pc:spChg chg="add mod">
          <ac:chgData name="Zvi Zakheim" userId="fed54161-8d26-41fd-807a-7277033b1dde" providerId="ADAL" clId="{2D8B98C6-8C9B-481D-80FD-A779AE484FE9}" dt="2021-08-10T08:55:21.037" v="374" actId="14100"/>
          <ac:spMkLst>
            <pc:docMk/>
            <pc:sldMk cId="3933215379" sldId="261"/>
            <ac:spMk id="43" creationId="{8D057FA9-459F-46A0-B7B8-B7DBB53144B5}"/>
          </ac:spMkLst>
        </pc:spChg>
        <pc:picChg chg="add mod">
          <ac:chgData name="Zvi Zakheim" userId="fed54161-8d26-41fd-807a-7277033b1dde" providerId="ADAL" clId="{2D8B98C6-8C9B-481D-80FD-A779AE484FE9}" dt="2021-08-10T08:53:53.096" v="342" actId="1035"/>
          <ac:picMkLst>
            <pc:docMk/>
            <pc:sldMk cId="3933215379" sldId="261"/>
            <ac:picMk id="3" creationId="{A6631989-9FE5-4A4F-BD87-1CC90BA68137}"/>
          </ac:picMkLst>
        </pc:picChg>
        <pc:picChg chg="add mod">
          <ac:chgData name="Zvi Zakheim" userId="fed54161-8d26-41fd-807a-7277033b1dde" providerId="ADAL" clId="{2D8B98C6-8C9B-481D-80FD-A779AE484FE9}" dt="2021-08-10T08:53:53.096" v="342" actId="1035"/>
          <ac:picMkLst>
            <pc:docMk/>
            <pc:sldMk cId="3933215379" sldId="261"/>
            <ac:picMk id="7" creationId="{643C68E4-EE5A-4E7E-8A4D-A616F617F1FC}"/>
          </ac:picMkLst>
        </pc:picChg>
        <pc:picChg chg="add mod">
          <ac:chgData name="Zvi Zakheim" userId="fed54161-8d26-41fd-807a-7277033b1dde" providerId="ADAL" clId="{2D8B98C6-8C9B-481D-80FD-A779AE484FE9}" dt="2021-08-10T08:53:53.096" v="342" actId="1035"/>
          <ac:picMkLst>
            <pc:docMk/>
            <pc:sldMk cId="3933215379" sldId="261"/>
            <ac:picMk id="10" creationId="{C7C4141D-754F-4508-B37D-92EE47353A56}"/>
          </ac:picMkLst>
        </pc:picChg>
        <pc:picChg chg="add mod">
          <ac:chgData name="Zvi Zakheim" userId="fed54161-8d26-41fd-807a-7277033b1dde" providerId="ADAL" clId="{2D8B98C6-8C9B-481D-80FD-A779AE484FE9}" dt="2021-08-10T08:53:53.096" v="342" actId="1035"/>
          <ac:picMkLst>
            <pc:docMk/>
            <pc:sldMk cId="3933215379" sldId="261"/>
            <ac:picMk id="16" creationId="{51E2C22A-E1D8-4F36-A7F5-9E5384330AF5}"/>
          </ac:picMkLst>
        </pc:picChg>
        <pc:picChg chg="add mod">
          <ac:chgData name="Zvi Zakheim" userId="fed54161-8d26-41fd-807a-7277033b1dde" providerId="ADAL" clId="{2D8B98C6-8C9B-481D-80FD-A779AE484FE9}" dt="2021-08-10T08:53:53.096" v="342" actId="1035"/>
          <ac:picMkLst>
            <pc:docMk/>
            <pc:sldMk cId="3933215379" sldId="261"/>
            <ac:picMk id="20" creationId="{81FC6EB6-4CD8-4346-A801-37E395CC6D24}"/>
          </ac:picMkLst>
        </pc:picChg>
        <pc:picChg chg="add mod">
          <ac:chgData name="Zvi Zakheim" userId="fed54161-8d26-41fd-807a-7277033b1dde" providerId="ADAL" clId="{2D8B98C6-8C9B-481D-80FD-A779AE484FE9}" dt="2021-08-10T08:53:53.096" v="342" actId="1035"/>
          <ac:picMkLst>
            <pc:docMk/>
            <pc:sldMk cId="3933215379" sldId="261"/>
            <ac:picMk id="24" creationId="{FE9D1AF6-6ADA-427C-BEA7-BDAFB1495BBC}"/>
          </ac:picMkLst>
        </pc:picChg>
        <pc:picChg chg="add mod">
          <ac:chgData name="Zvi Zakheim" userId="fed54161-8d26-41fd-807a-7277033b1dde" providerId="ADAL" clId="{2D8B98C6-8C9B-481D-80FD-A779AE484FE9}" dt="2021-08-10T08:53:53.096" v="342" actId="1035"/>
          <ac:picMkLst>
            <pc:docMk/>
            <pc:sldMk cId="3933215379" sldId="261"/>
            <ac:picMk id="28" creationId="{98799398-1486-4E92-9FDC-F6B1EA162120}"/>
          </ac:picMkLst>
        </pc:picChg>
        <pc:picChg chg="add mod">
          <ac:chgData name="Zvi Zakheim" userId="fed54161-8d26-41fd-807a-7277033b1dde" providerId="ADAL" clId="{2D8B98C6-8C9B-481D-80FD-A779AE484FE9}" dt="2021-08-10T08:53:53.096" v="342" actId="1035"/>
          <ac:picMkLst>
            <pc:docMk/>
            <pc:sldMk cId="3933215379" sldId="261"/>
            <ac:picMk id="32" creationId="{4F5CE132-6511-4CC3-AE09-CE11132D1F52}"/>
          </ac:picMkLst>
        </pc:picChg>
        <pc:picChg chg="add mod">
          <ac:chgData name="Zvi Zakheim" userId="fed54161-8d26-41fd-807a-7277033b1dde" providerId="ADAL" clId="{2D8B98C6-8C9B-481D-80FD-A779AE484FE9}" dt="2021-08-10T08:54:01.912" v="343" actId="1076"/>
          <ac:picMkLst>
            <pc:docMk/>
            <pc:sldMk cId="3933215379" sldId="261"/>
            <ac:picMk id="36" creationId="{DD1D7483-5846-44D6-AD85-B1A8472A98B0}"/>
          </ac:picMkLst>
        </pc:picChg>
        <pc:picChg chg="add mod">
          <ac:chgData name="Zvi Zakheim" userId="fed54161-8d26-41fd-807a-7277033b1dde" providerId="ADAL" clId="{2D8B98C6-8C9B-481D-80FD-A779AE484FE9}" dt="2021-08-10T08:53:53.096" v="342" actId="1035"/>
          <ac:picMkLst>
            <pc:docMk/>
            <pc:sldMk cId="3933215379" sldId="261"/>
            <ac:picMk id="38" creationId="{177BB514-9337-4094-98E8-8D0D2F4B26F1}"/>
          </ac:picMkLst>
        </pc:picChg>
      </pc:sldChg>
      <pc:sldChg chg="addSp modSp new mod">
        <pc:chgData name="Zvi Zakheim" userId="fed54161-8d26-41fd-807a-7277033b1dde" providerId="ADAL" clId="{2D8B98C6-8C9B-481D-80FD-A779AE484FE9}" dt="2021-08-10T08:52:54.715" v="203" actId="20577"/>
        <pc:sldMkLst>
          <pc:docMk/>
          <pc:sldMk cId="1775918570" sldId="262"/>
        </pc:sldMkLst>
        <pc:spChg chg="add mod">
          <ac:chgData name="Zvi Zakheim" userId="fed54161-8d26-41fd-807a-7277033b1dde" providerId="ADAL" clId="{2D8B98C6-8C9B-481D-80FD-A779AE484FE9}" dt="2021-08-10T08:52:54.715" v="203" actId="20577"/>
          <ac:spMkLst>
            <pc:docMk/>
            <pc:sldMk cId="1775918570" sldId="262"/>
            <ac:spMk id="3" creationId="{916C5D1C-6A63-4EAE-9A05-49862F6801AD}"/>
          </ac:spMkLst>
        </pc:spChg>
      </pc:sldChg>
      <pc:sldChg chg="addSp modSp new mod">
        <pc:chgData name="Zvi Zakheim" userId="fed54161-8d26-41fd-807a-7277033b1dde" providerId="ADAL" clId="{2D8B98C6-8C9B-481D-80FD-A779AE484FE9}" dt="2021-08-10T09:02:05.852" v="411" actId="20577"/>
        <pc:sldMkLst>
          <pc:docMk/>
          <pc:sldMk cId="2434698107" sldId="263"/>
        </pc:sldMkLst>
        <pc:spChg chg="add mod">
          <ac:chgData name="Zvi Zakheim" userId="fed54161-8d26-41fd-807a-7277033b1dde" providerId="ADAL" clId="{2D8B98C6-8C9B-481D-80FD-A779AE484FE9}" dt="2021-08-10T09:02:05.852" v="411" actId="20577"/>
          <ac:spMkLst>
            <pc:docMk/>
            <pc:sldMk cId="2434698107" sldId="263"/>
            <ac:spMk id="3" creationId="{36E87D6A-47D3-455A-8B6F-D7E505FE35BF}"/>
          </ac:spMkLst>
        </pc:spChg>
      </pc:sldChg>
      <pc:sldChg chg="addSp modSp new mod">
        <pc:chgData name="Zvi Zakheim" userId="fed54161-8d26-41fd-807a-7277033b1dde" providerId="ADAL" clId="{2D8B98C6-8C9B-481D-80FD-A779AE484FE9}" dt="2021-08-12T10:53:22.678" v="435" actId="14100"/>
        <pc:sldMkLst>
          <pc:docMk/>
          <pc:sldMk cId="291689237" sldId="264"/>
        </pc:sldMkLst>
        <pc:spChg chg="add mod">
          <ac:chgData name="Zvi Zakheim" userId="fed54161-8d26-41fd-807a-7277033b1dde" providerId="ADAL" clId="{2D8B98C6-8C9B-481D-80FD-A779AE484FE9}" dt="2021-08-10T14:19:10.462" v="430" actId="20577"/>
          <ac:spMkLst>
            <pc:docMk/>
            <pc:sldMk cId="291689237" sldId="264"/>
            <ac:spMk id="3" creationId="{564BA86C-A6C7-446E-A588-020ADA1CC753}"/>
          </ac:spMkLst>
        </pc:spChg>
        <pc:spChg chg="add mod">
          <ac:chgData name="Zvi Zakheim" userId="fed54161-8d26-41fd-807a-7277033b1dde" providerId="ADAL" clId="{2D8B98C6-8C9B-481D-80FD-A779AE484FE9}" dt="2021-08-10T14:19:28.316" v="431"/>
          <ac:spMkLst>
            <pc:docMk/>
            <pc:sldMk cId="291689237" sldId="264"/>
            <ac:spMk id="5" creationId="{89EFDDD5-409D-42EF-8999-82499C624018}"/>
          </ac:spMkLst>
        </pc:spChg>
        <pc:picChg chg="add mod">
          <ac:chgData name="Zvi Zakheim" userId="fed54161-8d26-41fd-807a-7277033b1dde" providerId="ADAL" clId="{2D8B98C6-8C9B-481D-80FD-A779AE484FE9}" dt="2021-08-12T10:53:08.924" v="432" actId="14100"/>
          <ac:picMkLst>
            <pc:docMk/>
            <pc:sldMk cId="291689237" sldId="264"/>
            <ac:picMk id="2" creationId="{B312E73A-AA6A-46AA-9300-77629D33E4A7}"/>
          </ac:picMkLst>
        </pc:picChg>
        <pc:picChg chg="add mod">
          <ac:chgData name="Zvi Zakheim" userId="fed54161-8d26-41fd-807a-7277033b1dde" providerId="ADAL" clId="{2D8B98C6-8C9B-481D-80FD-A779AE484FE9}" dt="2021-08-12T10:53:22.678" v="435" actId="14100"/>
          <ac:picMkLst>
            <pc:docMk/>
            <pc:sldMk cId="291689237" sldId="264"/>
            <ac:picMk id="4" creationId="{3F225D94-15E1-417C-9456-E231A164099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vi\Downloads\cells%20counting%20+FACS%20results%2009.08.21%20cop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vi\Downloads\cells%20counting%20+FACS%20results%2009.08.21%20cop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vi\Downloads\cells%20counting%20+FACS%20results%2009.08.21%20cop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Cells Counting (TERT-MYC)</a:t>
            </a:r>
          </a:p>
        </c:rich>
      </c:tx>
      <c:layout>
        <c:manualLayout>
          <c:xMode val="edge"/>
          <c:yMode val="edge"/>
          <c:x val="0.35974622703412074"/>
          <c:y val="4.25128499562554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>
        <c:manualLayout>
          <c:layoutTarget val="inner"/>
          <c:xMode val="edge"/>
          <c:yMode val="edge"/>
          <c:x val="7.0024979082507377E-2"/>
          <c:y val="0.15411113560704201"/>
          <c:w val="0.90469750603346233"/>
          <c:h val="0.7440400284811917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'cells counting exp.19'!$A$4</c:f>
              <c:strCache>
                <c:ptCount val="1"/>
                <c:pt idx="0">
                  <c:v>Cellulose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('cells counting exp.19'!$B$11,'cells counting exp.19'!$F$11,'cells counting exp.19'!$J$11,'cells counting exp.19'!$N$11,'cells counting exp.19'!$R$11,'cells counting exp.19'!$V$11,'cells counting exp.19'!$Z$11,'cells counting exp.19'!$AD$11)</c:f>
                <c:numCache>
                  <c:formatCode>General</c:formatCode>
                  <c:ptCount val="8"/>
                  <c:pt idx="0">
                    <c:v>4242.6406871192848</c:v>
                  </c:pt>
                  <c:pt idx="1">
                    <c:v>32526.911934581185</c:v>
                  </c:pt>
                  <c:pt idx="2">
                    <c:v>21213.203435596424</c:v>
                  </c:pt>
                  <c:pt idx="3">
                    <c:v>4242.6406871192848</c:v>
                  </c:pt>
                  <c:pt idx="4">
                    <c:v>12020.815280171308</c:v>
                  </c:pt>
                  <c:pt idx="5">
                    <c:v>12727.922061357855</c:v>
                  </c:pt>
                  <c:pt idx="6">
                    <c:v>12020.815280171308</c:v>
                  </c:pt>
                  <c:pt idx="7">
                    <c:v>25455.844122715709</c:v>
                  </c:pt>
                </c:numCache>
                <c:extLst/>
              </c:numRef>
            </c:plus>
            <c:minus>
              <c:numRef>
                <c:f>('cells counting exp.19'!$B$11,'cells counting exp.19'!$F$11,'cells counting exp.19'!$J$11,'cells counting exp.19'!$N$11,'cells counting exp.19'!$R$11,'cells counting exp.19'!$V$11,'cells counting exp.19'!$Z$11,'cells counting exp.19'!$AD$11)</c:f>
                <c:numCache>
                  <c:formatCode>General</c:formatCode>
                  <c:ptCount val="8"/>
                  <c:pt idx="0">
                    <c:v>4242.6406871192848</c:v>
                  </c:pt>
                  <c:pt idx="1">
                    <c:v>32526.911934581185</c:v>
                  </c:pt>
                  <c:pt idx="2">
                    <c:v>21213.203435596424</c:v>
                  </c:pt>
                  <c:pt idx="3">
                    <c:v>4242.6406871192848</c:v>
                  </c:pt>
                  <c:pt idx="4">
                    <c:v>12020.815280171308</c:v>
                  </c:pt>
                  <c:pt idx="5">
                    <c:v>12727.922061357855</c:v>
                  </c:pt>
                  <c:pt idx="6">
                    <c:v>12020.815280171308</c:v>
                  </c:pt>
                  <c:pt idx="7">
                    <c:v>25455.844122715709</c:v>
                  </c:pt>
                </c:numCache>
                <c:extLst/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('cells counting exp.19'!$B$5,'cells counting exp.19'!$F$5,'cells counting exp.19'!$J$5,'cells counting exp.19'!$N$5,'cells counting exp.19'!$R$5,'cells counting exp.19'!$V$5,'cells counting exp.19'!$Z$5,'cells counting exp.19'!$AD$5)</c:f>
              <c:strCache>
                <c:ptCount val="8"/>
                <c:pt idx="0">
                  <c:v>NC</c:v>
                </c:pt>
                <c:pt idx="1">
                  <c:v>TERT-MYC 1200ng</c:v>
                </c:pt>
                <c:pt idx="2">
                  <c:v>TERT-MYC 1200ng + E3</c:v>
                </c:pt>
                <c:pt idx="3">
                  <c:v>TERT-MYC 1200ng + EKB SG</c:v>
                </c:pt>
                <c:pt idx="4">
                  <c:v>1:10 TERT-MYC 120ng</c:v>
                </c:pt>
                <c:pt idx="5">
                  <c:v>1:100 TERT-MYC 12ng</c:v>
                </c:pt>
                <c:pt idx="6">
                  <c:v>1:1,000 TERT-MYC 1.2ng</c:v>
                </c:pt>
                <c:pt idx="7">
                  <c:v>1:10,000 TERT-MYC 0.12ng</c:v>
                </c:pt>
              </c:strCache>
              <c:extLst/>
            </c:strRef>
          </c:cat>
          <c:val>
            <c:numRef>
              <c:f>('cells counting exp.19'!$B$10,'cells counting exp.19'!$F$10,'cells counting exp.19'!$J$10,'cells counting exp.19'!$N$10,'cells counting exp.19'!$R$10,'cells counting exp.19'!$V$10,'cells counting exp.19'!$Z$10,'cells counting exp.19'!$AD$10)</c:f>
              <c:numCache>
                <c:formatCode>0.00E+00</c:formatCode>
                <c:ptCount val="8"/>
                <c:pt idx="0">
                  <c:v>290000</c:v>
                </c:pt>
                <c:pt idx="1">
                  <c:v>217000</c:v>
                </c:pt>
                <c:pt idx="2">
                  <c:v>179000</c:v>
                </c:pt>
                <c:pt idx="3">
                  <c:v>155000</c:v>
                </c:pt>
                <c:pt idx="4">
                  <c:v>243500</c:v>
                </c:pt>
                <c:pt idx="5">
                  <c:v>226000</c:v>
                </c:pt>
                <c:pt idx="6">
                  <c:v>231500</c:v>
                </c:pt>
                <c:pt idx="7">
                  <c:v>264000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2BF3-46EF-99BB-7FE683FBD8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483984"/>
        <c:axId val="961484400"/>
      </c:barChart>
      <c:catAx>
        <c:axId val="96148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961484400"/>
        <c:crosses val="autoZero"/>
        <c:auto val="1"/>
        <c:lblAlgn val="ctr"/>
        <c:lblOffset val="100"/>
        <c:noMultiLvlLbl val="0"/>
      </c:catAx>
      <c:valAx>
        <c:axId val="96148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#Live Cells</a:t>
                </a:r>
              </a:p>
            </c:rich>
          </c:tx>
          <c:layout>
            <c:manualLayout>
              <c:xMode val="edge"/>
              <c:yMode val="edge"/>
              <c:x val="1.0860310479262511E-2"/>
              <c:y val="0.427703324042795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96148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/>
              <a:t>Cells</a:t>
            </a:r>
            <a:r>
              <a:rPr lang="en-US" sz="2400" b="1" baseline="0"/>
              <a:t> Counting (TERT-GFP)</a:t>
            </a:r>
            <a:endParaRPr lang="en-US" sz="2400" b="1"/>
          </a:p>
        </c:rich>
      </c:tx>
      <c:layout>
        <c:manualLayout>
          <c:xMode val="edge"/>
          <c:yMode val="edge"/>
          <c:x val="0.35453788903679861"/>
          <c:y val="4.25128334145179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>
        <c:manualLayout>
          <c:layoutTarget val="inner"/>
          <c:xMode val="edge"/>
          <c:yMode val="edge"/>
          <c:x val="0.10977942441295108"/>
          <c:y val="0.15411113560704201"/>
          <c:w val="0.83473473915449048"/>
          <c:h val="0.7440400284811917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'cells counting exp.19'!$A$4</c:f>
              <c:strCache>
                <c:ptCount val="1"/>
                <c:pt idx="0">
                  <c:v>Cellulose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('cells counting exp.19'!$B$11,'cells counting exp.19'!$AH$11,'cells counting exp.19'!$AL$11,'cells counting exp.19'!$AP$11,'cells counting exp.19'!$AT$11)</c:f>
                <c:numCache>
                  <c:formatCode>General</c:formatCode>
                  <c:ptCount val="5"/>
                  <c:pt idx="0">
                    <c:v>4242.6406871192848</c:v>
                  </c:pt>
                  <c:pt idx="1">
                    <c:v>20506.096654409877</c:v>
                  </c:pt>
                  <c:pt idx="2">
                    <c:v>16263.455967290593</c:v>
                  </c:pt>
                  <c:pt idx="3">
                    <c:v>37476.659402887017</c:v>
                  </c:pt>
                  <c:pt idx="4">
                    <c:v>0</c:v>
                  </c:pt>
                </c:numCache>
                <c:extLst/>
              </c:numRef>
            </c:plus>
            <c:minus>
              <c:numRef>
                <c:f>('cells counting exp.19'!$B$11,'cells counting exp.19'!$AH$11,'cells counting exp.19'!$AL$11,'cells counting exp.19'!$AP$11,'cells counting exp.19'!$AT$11)</c:f>
                <c:numCache>
                  <c:formatCode>General</c:formatCode>
                  <c:ptCount val="5"/>
                  <c:pt idx="0">
                    <c:v>4242.6406871192848</c:v>
                  </c:pt>
                  <c:pt idx="1">
                    <c:v>20506.096654409877</c:v>
                  </c:pt>
                  <c:pt idx="2">
                    <c:v>16263.455967290593</c:v>
                  </c:pt>
                  <c:pt idx="3">
                    <c:v>37476.659402887017</c:v>
                  </c:pt>
                  <c:pt idx="4">
                    <c:v>0</c:v>
                  </c:pt>
                </c:numCache>
                <c:extLst/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('cells counting exp.19'!$B$5,'cells counting exp.19'!$AH$5,'cells counting exp.19'!$AL$5,'cells counting exp.19'!$AP$5,'cells counting exp.19'!$AT$5)</c:f>
              <c:strCache>
                <c:ptCount val="5"/>
                <c:pt idx="0">
                  <c:v>NC</c:v>
                </c:pt>
                <c:pt idx="1">
                  <c:v>TERT-GFP (1200ng)+ E3 MessengerMAX </c:v>
                </c:pt>
                <c:pt idx="2">
                  <c:v>TERT-GFP (1200ng)+ E3 RNAiMax </c:v>
                </c:pt>
                <c:pt idx="3">
                  <c:v>Only MessengerMAX</c:v>
                </c:pt>
                <c:pt idx="4">
                  <c:v>Only RNAiMax </c:v>
                </c:pt>
              </c:strCache>
              <c:extLst/>
            </c:strRef>
          </c:cat>
          <c:val>
            <c:numRef>
              <c:f>('cells counting exp.19'!$B$10,'cells counting exp.19'!$AH$10,'cells counting exp.19'!$AL$10,'cells counting exp.19'!$AP$10,'cells counting exp.19'!$AT$10)</c:f>
              <c:numCache>
                <c:formatCode>0.00E+00</c:formatCode>
                <c:ptCount val="5"/>
                <c:pt idx="0">
                  <c:v>290000</c:v>
                </c:pt>
                <c:pt idx="1">
                  <c:v>190500</c:v>
                </c:pt>
                <c:pt idx="2">
                  <c:v>193500</c:v>
                </c:pt>
                <c:pt idx="3">
                  <c:v>231500</c:v>
                </c:pt>
                <c:pt idx="4">
                  <c:v>258000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ACD6-4110-9AFB-17FE3ED0E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483984"/>
        <c:axId val="961484400"/>
      </c:barChart>
      <c:catAx>
        <c:axId val="96148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961484400"/>
        <c:crosses val="autoZero"/>
        <c:auto val="1"/>
        <c:lblAlgn val="ctr"/>
        <c:lblOffset val="100"/>
        <c:noMultiLvlLbl val="0"/>
      </c:catAx>
      <c:valAx>
        <c:axId val="96148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#Live</a:t>
                </a:r>
                <a:r>
                  <a:rPr lang="en-US" sz="1400" b="1" baseline="0"/>
                  <a:t> Cells</a:t>
                </a:r>
                <a:endParaRPr lang="en-US" sz="1400" b="1"/>
              </a:p>
            </c:rich>
          </c:tx>
          <c:layout>
            <c:manualLayout>
              <c:xMode val="edge"/>
              <c:yMode val="edge"/>
              <c:x val="1.0860310479262511E-2"/>
              <c:y val="0.427703324042795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96148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GFP Expression</a:t>
            </a:r>
          </a:p>
          <a:p>
            <a:pPr>
              <a:defRPr sz="1800" b="1"/>
            </a:pPr>
            <a:r>
              <a:rPr lang="en-US" sz="1800" b="1" baseline="0"/>
              <a:t> </a:t>
            </a:r>
            <a:r>
              <a:rPr lang="en-US" sz="1100" b="1" baseline="0"/>
              <a:t>(post 1 transfection)</a:t>
            </a:r>
            <a:endParaRPr lang="en-US" sz="1800" b="1"/>
          </a:p>
        </c:rich>
      </c:tx>
      <c:layout>
        <c:manualLayout>
          <c:xMode val="edge"/>
          <c:yMode val="edge"/>
          <c:x val="0.39307473327563236"/>
          <c:y val="1.90808291820665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>
        <c:manualLayout>
          <c:layoutTarget val="inner"/>
          <c:xMode val="edge"/>
          <c:yMode val="edge"/>
          <c:x val="0.14244182487102477"/>
          <c:y val="0.18924634420697409"/>
          <c:w val="0.82696613930815188"/>
          <c:h val="0.7186582034388558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'FACS results exp.19'!$A$12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'FACS results exp.19'!$C$14:$C$16</c:f>
                <c:numCache>
                  <c:formatCode>General</c:formatCode>
                  <c:ptCount val="3"/>
                  <c:pt idx="0">
                    <c:v>229.24401846067857</c:v>
                  </c:pt>
                  <c:pt idx="1">
                    <c:v>31326.52746283892</c:v>
                  </c:pt>
                  <c:pt idx="2">
                    <c:v>1115.9559220686074</c:v>
                  </c:pt>
                </c:numCache>
              </c:numRef>
            </c:plus>
            <c:minus>
              <c:numRef>
                <c:f>'FACS results exp.19'!$C$14:$C$16</c:f>
                <c:numCache>
                  <c:formatCode>General</c:formatCode>
                  <c:ptCount val="3"/>
                  <c:pt idx="0">
                    <c:v>229.24401846067857</c:v>
                  </c:pt>
                  <c:pt idx="1">
                    <c:v>31326.52746283892</c:v>
                  </c:pt>
                  <c:pt idx="2">
                    <c:v>1115.9559220686074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'FACS results exp.19'!$A$14:$A$16</c:f>
              <c:strCache>
                <c:ptCount val="3"/>
                <c:pt idx="0">
                  <c:v>NC </c:v>
                </c:pt>
                <c:pt idx="1">
                  <c:v>TERT-GFP + E3 (MessengerMax)</c:v>
                </c:pt>
                <c:pt idx="2">
                  <c:v>TERT-GFP + E3 (RNAiMax)</c:v>
                </c:pt>
              </c:strCache>
            </c:strRef>
          </c:cat>
          <c:val>
            <c:numRef>
              <c:f>'FACS results exp.19'!$B$14:$B$16</c:f>
              <c:numCache>
                <c:formatCode>0.00E+00</c:formatCode>
                <c:ptCount val="3"/>
                <c:pt idx="0">
                  <c:v>4647.7999999999993</c:v>
                </c:pt>
                <c:pt idx="1">
                  <c:v>319783.3</c:v>
                </c:pt>
                <c:pt idx="2">
                  <c:v>60343.6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1-4D2A-B8F7-0F17DC4B2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7082432"/>
        <c:axId val="1527083680"/>
      </c:barChart>
      <c:catAx>
        <c:axId val="152708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527083680"/>
        <c:crosses val="autoZero"/>
        <c:auto val="1"/>
        <c:lblAlgn val="ctr"/>
        <c:lblOffset val="100"/>
        <c:noMultiLvlLbl val="0"/>
      </c:catAx>
      <c:valAx>
        <c:axId val="152708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Mean FITC </a:t>
                </a:r>
                <a:r>
                  <a:rPr lang="en-US" sz="1200" b="1" i="0" u="none" strike="noStrike" baseline="0">
                    <a:effectLst/>
                  </a:rPr>
                  <a:t>Intensities </a:t>
                </a:r>
                <a:r>
                  <a:rPr lang="en-US" sz="1200" b="1"/>
                  <a:t>(GFP)</a:t>
                </a:r>
              </a:p>
            </c:rich>
          </c:tx>
          <c:layout>
            <c:manualLayout>
              <c:xMode val="edge"/>
              <c:yMode val="edge"/>
              <c:x val="1.572117775472821E-2"/>
              <c:y val="0.289927687610477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52708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76F6-B6A2-46FA-B6A1-D40B39F97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F0C11-C616-4CDE-A867-C9FE6E27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2DC97-9786-4D60-B244-5145344E2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1F2A8-9E47-4448-AB41-D8F55EDE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2F748-79E2-482C-B26C-4D313CBA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3008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38CC-D524-4D08-A7B4-FD4A7666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36084-7C17-4692-929E-52E4CBB8B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D2D63-69C8-487D-92EE-F552B414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BA69A-2138-46CB-B28C-FC82ED57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B3BC5-0799-4532-BB25-7D61A868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627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59483E-6B5B-4E3C-9549-64AF47EA5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1B876-BACD-4024-8471-A0DBAB091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F1601-3CF0-4125-98AA-DDBCFCC3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E4697-6EED-43C0-BA24-A8A35976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50E8-A1C4-485A-A382-067362AE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6907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7168-7BE3-4C03-91A5-5ECBC198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05E0F-5514-492B-98D0-BA248B5B8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931C6-2976-44C0-B378-8127A4E3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3E98E-8D46-46FA-A95C-8CEA532C2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A88E1-84BA-4FBE-A928-77F6DC16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510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A8C1-9A98-4254-AABD-FC8407E2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A3A41-94E8-4815-93B1-F6003C2E1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3A401-D1F4-46C3-B75A-97197C04A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B47E7-3FC0-4EDF-9E47-2477514D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0E859-78E7-4909-B523-7E7905EB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9852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0B3F-B059-4739-BE98-FB05225D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53033-BAAB-4669-980A-E4DDC261F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1FFDE-5BE1-4F81-A447-11FB42580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E0A9C-AC16-4724-96A5-009BC3183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DA9BF-F5F7-419F-9275-8B8B102B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5D7B5-6874-4180-BC9A-83CF5D0F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1183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87DB-20EE-4768-904A-36EB0AE0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46A93-8CE8-400B-99C3-CACA97FD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D6063-8A9C-47B7-94E7-885DFB0F4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D7397-0D9C-42D8-99AB-01DC97BB8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DFCF-4680-4178-97CE-663415A16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EFD9B4-EF97-46A1-8665-D5CE0DA3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789ECD-FFFC-44F1-B7C6-7F307FC7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2A89E-D61D-47B6-A55D-B1BF040A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373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EB1A-A71A-4144-AB0E-852BD4B1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E0896-3A8A-4801-829B-F026719E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F3CDA-E69C-40ED-8746-F5D86E79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5B5B7-B431-4CBB-9D39-655E4029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494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8C49D6-E4EB-4803-B115-F8B8541E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81AA9-6279-4849-A84D-B5E383038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441AD-0163-4C1F-B966-78C717DE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652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4309-DB55-4ABF-8154-E9471C2A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ACD1-C005-4953-96CA-E9E349BC7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68320-0CFA-400C-A3A2-D565C034E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84041-6E98-4647-A5A4-9D30285BE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7EFB4-BC4B-47FA-9769-6B2439262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4D08C-0D1C-47E6-8E4D-D8D3D53F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827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568D-7435-4FB8-B790-905B60EC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CCA38-9C97-4D28-922E-2F7EE88F5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56CE5-5709-4070-AD61-A74F1B39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9CC57-EADC-49CD-AF74-DD06B8ED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7A745-5C86-4609-88A9-62E8B756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9902-DE85-48E0-A559-E5298558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204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45F39-0518-4950-B58B-73F7144E6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40690-0FE6-45B3-BD42-89F2AD885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DD004-6589-4FCA-88CC-36459D3E7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92F0F-B175-4765-BAD2-0F760319F0F2}" type="datetimeFigureOut">
              <a:rPr lang="en-IL" smtClean="0"/>
              <a:t>12/08/2021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45EC6-2A1D-4C8A-8BFB-F4963C911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E549D-9BA7-4EF4-BA6C-C29D6E2AD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E1956-286C-4D92-A6C4-7886D3D3BC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493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B4BC-FEA0-44EC-BF33-ACCF45F932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C0234-9652-4859-8711-5A354B75A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10/08/21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7800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6C5D1C-6A63-4EAE-9A05-49862F6801AD}"/>
              </a:ext>
            </a:extLst>
          </p:cNvPr>
          <p:cNvSpPr txBox="1"/>
          <p:nvPr/>
        </p:nvSpPr>
        <p:spPr>
          <a:xfrm>
            <a:off x="1058779" y="940020"/>
            <a:ext cx="9360348" cy="5312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400" b="1" i="0" dirty="0">
                <a:effectLst/>
                <a:latin typeface="Calibri" panose="020F0502020204030204" pitchFamily="34" charset="0"/>
              </a:rPr>
              <a:t>Experiment goal</a:t>
            </a:r>
            <a:r>
              <a:rPr lang="en-US" sz="2400" b="0" i="0" dirty="0">
                <a:effectLst/>
                <a:latin typeface="Calibri" panose="020F0502020204030204" pitchFamily="34" charset="0"/>
              </a:rPr>
              <a:t>:  </a:t>
            </a:r>
          </a:p>
          <a:p>
            <a:pPr algn="l" rtl="0" fontAlgn="base"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</a:rPr>
              <a:t>T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o compare the effect of cleaning out dsRNA with cellulose on a OSKMNL reprogramming. </a:t>
            </a:r>
          </a:p>
          <a:p>
            <a:pPr algn="l" rtl="0" fontAlgn="base">
              <a:lnSpc>
                <a:spcPct val="150000"/>
              </a:lnSpc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 samples for TRA-160 &amp; CD13 staining- in order to try to recognize the intermediate stage of transient reprogramming. </a:t>
            </a:r>
          </a:p>
          <a:p>
            <a:pPr algn="l" rtl="0" fontAlgn="base">
              <a:lnSpc>
                <a:spcPct val="150000"/>
              </a:lnSpc>
            </a:pP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algn="l" rtl="0" fontAlgn="base">
              <a:lnSpc>
                <a:spcPct val="150000"/>
              </a:lnSpc>
            </a:pPr>
            <a:r>
              <a:rPr lang="en-US" sz="2400" b="1" i="0" dirty="0">
                <a:effectLst/>
                <a:latin typeface="Calibri" panose="020F0502020204030204" pitchFamily="34" charset="0"/>
              </a:rPr>
              <a:t>Experimental variables:  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Calibri" panose="020F0502020204030204" pitchFamily="34" charset="0"/>
              </a:rPr>
              <a:t>OSKMNL Cellulose/no Cellulose (duplicates- 4 wells)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2"/>
            </a:pPr>
            <a:r>
              <a:rPr lang="en-US" b="0" i="0" dirty="0">
                <a:effectLst/>
                <a:latin typeface="Calibri" panose="020F0502020204030204" pitchFamily="34" charset="0"/>
              </a:rPr>
              <a:t>OSKMNL+EKB Cellulose/no Cellulose (duplicates- 4 wells)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3"/>
            </a:pPr>
            <a:r>
              <a:rPr lang="en-US" b="0" i="0" dirty="0">
                <a:effectLst/>
                <a:latin typeface="Calibri" panose="020F0502020204030204" pitchFamily="34" charset="0"/>
              </a:rPr>
              <a:t>ModOSKMNL Cellulose/no Cellulose (duplicates- 4 wells)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4"/>
            </a:pPr>
            <a:r>
              <a:rPr lang="en-US" b="0" i="0" dirty="0">
                <a:effectLst/>
                <a:latin typeface="Calibri" panose="020F0502020204030204" pitchFamily="34" charset="0"/>
              </a:rPr>
              <a:t>ModOSKMNL +ModEKB Cellulose/no Cellulose (duplicates- 4 wells)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5"/>
            </a:pPr>
            <a:r>
              <a:rPr lang="en-US" b="0" i="0" dirty="0">
                <a:effectLst/>
                <a:latin typeface="Calibri" panose="020F0502020204030204" pitchFamily="34" charset="0"/>
              </a:rPr>
              <a:t>SG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6"/>
            </a:pPr>
            <a:r>
              <a:rPr lang="en-US" b="0" i="0" dirty="0">
                <a:effectLst/>
                <a:latin typeface="Calibri" panose="020F0502020204030204" pitchFamily="34" charset="0"/>
              </a:rPr>
              <a:t>NC </a:t>
            </a:r>
          </a:p>
        </p:txBody>
      </p:sp>
    </p:spTree>
    <p:extLst>
      <p:ext uri="{BB962C8B-B14F-4D97-AF65-F5344CB8AC3E}">
        <p14:creationId xmlns:p14="http://schemas.microsoft.com/office/powerpoint/2010/main" val="177591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31989-9FE5-4A4F-BD87-1CC90BA68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10" y="1308696"/>
            <a:ext cx="2249530" cy="1674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D81D38-23C0-41D3-8A86-B9837883E70C}"/>
              </a:ext>
            </a:extLst>
          </p:cNvPr>
          <p:cNvSpPr txBox="1"/>
          <p:nvPr/>
        </p:nvSpPr>
        <p:spPr>
          <a:xfrm>
            <a:off x="5154969" y="1337806"/>
            <a:ext cx="1796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>
                <a:solidFill>
                  <a:schemeClr val="bg1"/>
                </a:solidFill>
              </a:rPr>
              <a:t>ModOSKMNL</a:t>
            </a:r>
          </a:p>
        </p:txBody>
      </p:sp>
      <p:pic>
        <p:nvPicPr>
          <p:cNvPr id="7" name="Picture 6" descr="A picture containing black, white, fabric, dirty&#10;&#10;Description automatically generated">
            <a:extLst>
              <a:ext uri="{FF2B5EF4-FFF2-40B4-BE49-F238E27FC236}">
                <a16:creationId xmlns:a16="http://schemas.microsoft.com/office/drawing/2014/main" id="{643C68E4-EE5A-4E7E-8A4D-A616F617F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6" y="1311935"/>
            <a:ext cx="2249530" cy="1674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59246D-83B2-479B-BE2C-D72A264F41EC}"/>
              </a:ext>
            </a:extLst>
          </p:cNvPr>
          <p:cNvSpPr txBox="1"/>
          <p:nvPr/>
        </p:nvSpPr>
        <p:spPr>
          <a:xfrm>
            <a:off x="509712" y="1449972"/>
            <a:ext cx="7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NC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outdoor, black, white, old&#10;&#10;Description automatically generated">
            <a:extLst>
              <a:ext uri="{FF2B5EF4-FFF2-40B4-BE49-F238E27FC236}">
                <a16:creationId xmlns:a16="http://schemas.microsoft.com/office/drawing/2014/main" id="{C7C4141D-754F-4508-B37D-92EE47353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6" y="3124042"/>
            <a:ext cx="2249532" cy="1674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F7DE44-7E03-4DFC-A414-948FCF876169}"/>
              </a:ext>
            </a:extLst>
          </p:cNvPr>
          <p:cNvSpPr txBox="1"/>
          <p:nvPr/>
        </p:nvSpPr>
        <p:spPr>
          <a:xfrm>
            <a:off x="363516" y="3200022"/>
            <a:ext cx="160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>
                <a:solidFill>
                  <a:schemeClr val="bg1"/>
                </a:solidFill>
              </a:rPr>
              <a:t>OSKMNL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E2C22A-E1D8-4F36-A7F5-9E5384330A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7" y="4999936"/>
            <a:ext cx="2249530" cy="16740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A0B894-E2E8-4BC0-A8B4-741669E69629}"/>
              </a:ext>
            </a:extLst>
          </p:cNvPr>
          <p:cNvSpPr txBox="1"/>
          <p:nvPr/>
        </p:nvSpPr>
        <p:spPr>
          <a:xfrm>
            <a:off x="363514" y="5079558"/>
            <a:ext cx="2249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 err="1">
                <a:solidFill>
                  <a:schemeClr val="bg1"/>
                </a:solidFill>
              </a:rPr>
              <a:t>OSKMNL_Cellulose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20" name="Picture 19" descr="A picture containing nature, rain, outdoor&#10;&#10;Description automatically generated">
            <a:extLst>
              <a:ext uri="{FF2B5EF4-FFF2-40B4-BE49-F238E27FC236}">
                <a16:creationId xmlns:a16="http://schemas.microsoft.com/office/drawing/2014/main" id="{81FC6EB6-4CD8-4346-A801-37E395CC6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42" y="1311935"/>
            <a:ext cx="2249531" cy="16740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690C50-B02A-4BEE-B70D-746A41D91A6A}"/>
              </a:ext>
            </a:extLst>
          </p:cNvPr>
          <p:cNvSpPr txBox="1"/>
          <p:nvPr/>
        </p:nvSpPr>
        <p:spPr>
          <a:xfrm>
            <a:off x="2833250" y="1337806"/>
            <a:ext cx="2175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>
                <a:solidFill>
                  <a:schemeClr val="bg1"/>
                </a:solidFill>
              </a:rPr>
              <a:t>OSKMNL+EKB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9D1AF6-6ADA-427C-BEA7-BDAFB1495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81" y="3124042"/>
            <a:ext cx="2249533" cy="16740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5213B4-8F40-4039-810F-22D2264660AC}"/>
              </a:ext>
            </a:extLst>
          </p:cNvPr>
          <p:cNvSpPr txBox="1"/>
          <p:nvPr/>
        </p:nvSpPr>
        <p:spPr>
          <a:xfrm>
            <a:off x="2759242" y="3246188"/>
            <a:ext cx="2231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600" dirty="0" err="1">
                <a:solidFill>
                  <a:schemeClr val="bg1"/>
                </a:solidFill>
              </a:rPr>
              <a:t>OSKMNL+EKB_Cellulose</a:t>
            </a:r>
            <a:endParaRPr lang="en-IL" sz="1600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8799398-1486-4E92-9FDC-F6B1EA1621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969" y="3124041"/>
            <a:ext cx="2249533" cy="16740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E27D33-A501-430F-87F0-43892CB28F5C}"/>
              </a:ext>
            </a:extLst>
          </p:cNvPr>
          <p:cNvSpPr txBox="1"/>
          <p:nvPr/>
        </p:nvSpPr>
        <p:spPr>
          <a:xfrm>
            <a:off x="5112296" y="3124041"/>
            <a:ext cx="2759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600" dirty="0" err="1">
                <a:solidFill>
                  <a:schemeClr val="bg1"/>
                </a:solidFill>
              </a:rPr>
              <a:t>ModOSKMNL_CELLULOSE</a:t>
            </a:r>
            <a:endParaRPr lang="en-IL" sz="1600" dirty="0">
              <a:solidFill>
                <a:schemeClr val="bg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5CE132-6511-4CC3-AE09-CE11132D1F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972" y="4999935"/>
            <a:ext cx="2249530" cy="16740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6D9895E-F7B7-4887-BCDF-ED67AB6906C4}"/>
              </a:ext>
            </a:extLst>
          </p:cNvPr>
          <p:cNvSpPr txBox="1"/>
          <p:nvPr/>
        </p:nvSpPr>
        <p:spPr>
          <a:xfrm>
            <a:off x="5161065" y="5033894"/>
            <a:ext cx="2646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600" dirty="0" err="1">
                <a:solidFill>
                  <a:schemeClr val="bg1"/>
                </a:solidFill>
              </a:rPr>
              <a:t>ModOSKMNL+ModEKB</a:t>
            </a:r>
            <a:endParaRPr lang="en-IL" sz="1600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D1D7483-5846-44D6-AD85-B1A8472A98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81" y="5013225"/>
            <a:ext cx="2231672" cy="1660779"/>
          </a:xfrm>
          <a:prstGeom prst="rect">
            <a:avLst/>
          </a:prstGeom>
        </p:spPr>
      </p:pic>
      <p:pic>
        <p:nvPicPr>
          <p:cNvPr id="38" name="Picture 37" descr="A picture containing grass, outdoor, field, old&#10;&#10;Description automatically generated">
            <a:extLst>
              <a:ext uri="{FF2B5EF4-FFF2-40B4-BE49-F238E27FC236}">
                <a16:creationId xmlns:a16="http://schemas.microsoft.com/office/drawing/2014/main" id="{177BB514-9337-4094-98E8-8D0D2F4B26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37" y="1308695"/>
            <a:ext cx="2249531" cy="16740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5AEFC60-AB1A-4233-8619-6633F8A53B04}"/>
              </a:ext>
            </a:extLst>
          </p:cNvPr>
          <p:cNvSpPr txBox="1"/>
          <p:nvPr/>
        </p:nvSpPr>
        <p:spPr>
          <a:xfrm>
            <a:off x="7652084" y="1363072"/>
            <a:ext cx="818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>
                <a:solidFill>
                  <a:schemeClr val="bg1"/>
                </a:solidFill>
              </a:rPr>
              <a:t>SG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A52DD9-52F9-4A24-970D-7F0DE51049D5}"/>
              </a:ext>
            </a:extLst>
          </p:cNvPr>
          <p:cNvSpPr txBox="1"/>
          <p:nvPr/>
        </p:nvSpPr>
        <p:spPr>
          <a:xfrm>
            <a:off x="363514" y="372167"/>
            <a:ext cx="206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EXP’ NO.14</a:t>
            </a:r>
            <a:endParaRPr lang="en-I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057FA9-459F-46A0-B7B8-B7DBB53144B5}"/>
              </a:ext>
            </a:extLst>
          </p:cNvPr>
          <p:cNvSpPr txBox="1"/>
          <p:nvPr/>
        </p:nvSpPr>
        <p:spPr>
          <a:xfrm>
            <a:off x="2759242" y="5013224"/>
            <a:ext cx="23530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200" dirty="0" err="1">
                <a:solidFill>
                  <a:schemeClr val="bg1"/>
                </a:solidFill>
              </a:rPr>
              <a:t>ModOSKMNL+ModEKB</a:t>
            </a:r>
            <a:r>
              <a:rPr lang="en-US" sz="1200" dirty="0">
                <a:solidFill>
                  <a:schemeClr val="bg1"/>
                </a:solidFill>
              </a:rPr>
              <a:t>_Cellulose</a:t>
            </a:r>
            <a:endParaRPr lang="en-I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1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2E3F-62C9-43C9-AE38-8AF545E3C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39" y="100755"/>
            <a:ext cx="10515600" cy="1325563"/>
          </a:xfrm>
        </p:spPr>
        <p:txBody>
          <a:bodyPr/>
          <a:lstStyle/>
          <a:p>
            <a:r>
              <a:rPr lang="en-US" dirty="0"/>
              <a:t>Exp’ 14 </a:t>
            </a:r>
            <a:endParaRPr lang="en-I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CBF024-4958-43DE-855F-2BC7F4FD6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84" y="1486295"/>
            <a:ext cx="10515600" cy="212557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A3F305-A7F7-40AA-A2FA-209B1FA7EC7C}"/>
              </a:ext>
            </a:extLst>
          </p:cNvPr>
          <p:cNvSpPr txBox="1"/>
          <p:nvPr/>
        </p:nvSpPr>
        <p:spPr>
          <a:xfrm>
            <a:off x="351639" y="111696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US OSKMNL+EKB/Cellulose 3 trans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041CE-D48D-40E6-B9CD-1A997313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51" y="4574721"/>
            <a:ext cx="10381376" cy="21229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2FBDDF-ED68-48E0-9C9D-5AE4156DEAC6}"/>
              </a:ext>
            </a:extLst>
          </p:cNvPr>
          <p:cNvSpPr txBox="1"/>
          <p:nvPr/>
        </p:nvSpPr>
        <p:spPr>
          <a:xfrm>
            <a:off x="351639" y="41217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DS OSKMNL+EKB/Cellulose 3 trans</a:t>
            </a:r>
          </a:p>
        </p:txBody>
      </p:sp>
    </p:spTree>
    <p:extLst>
      <p:ext uri="{BB962C8B-B14F-4D97-AF65-F5344CB8AC3E}">
        <p14:creationId xmlns:p14="http://schemas.microsoft.com/office/powerpoint/2010/main" val="278199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BBFF4-60E8-4FF7-8245-6EC05FF2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4" y="731044"/>
            <a:ext cx="11761365" cy="2428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D690C-210D-46D6-ACEC-ACFA8A434A6F}"/>
              </a:ext>
            </a:extLst>
          </p:cNvPr>
          <p:cNvSpPr txBox="1"/>
          <p:nvPr/>
        </p:nvSpPr>
        <p:spPr>
          <a:xfrm>
            <a:off x="288758" y="3617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CD13 OSKMNL+EKB/Cellulose 3 trans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0788D-B968-482A-82F4-1F45DC0C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4" y="4149761"/>
            <a:ext cx="11761365" cy="2410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D747A3-403C-46B7-A9D7-CDF69BCCE021}"/>
              </a:ext>
            </a:extLst>
          </p:cNvPr>
          <p:cNvSpPr txBox="1"/>
          <p:nvPr/>
        </p:nvSpPr>
        <p:spPr>
          <a:xfrm>
            <a:off x="176464" y="3698571"/>
            <a:ext cx="6208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TRA-60 OSKMNL+EKB/Cellulose 3 trans</a:t>
            </a:r>
          </a:p>
        </p:txBody>
      </p:sp>
    </p:spTree>
    <p:extLst>
      <p:ext uri="{BB962C8B-B14F-4D97-AF65-F5344CB8AC3E}">
        <p14:creationId xmlns:p14="http://schemas.microsoft.com/office/powerpoint/2010/main" val="403232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2E73A-AA6A-46AA-9300-77629D33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1" y="742460"/>
            <a:ext cx="10715394" cy="2686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4BA86C-A6C7-446E-A588-020ADA1CC753}"/>
              </a:ext>
            </a:extLst>
          </p:cNvPr>
          <p:cNvSpPr txBox="1"/>
          <p:nvPr/>
        </p:nvSpPr>
        <p:spPr>
          <a:xfrm>
            <a:off x="394731" y="373129"/>
            <a:ext cx="1352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NC DS</a:t>
            </a:r>
            <a:r>
              <a:rPr lang="he-IL" dirty="0"/>
              <a:t> </a:t>
            </a:r>
            <a:r>
              <a:rPr lang="en-US" dirty="0"/>
              <a:t>day 9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25D94-15E1-417C-9456-E231A1640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97" y="3759631"/>
            <a:ext cx="10653411" cy="2647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FDDD5-409D-42EF-8999-82499C624018}"/>
              </a:ext>
            </a:extLst>
          </p:cNvPr>
          <p:cNvSpPr txBox="1"/>
          <p:nvPr/>
        </p:nvSpPr>
        <p:spPr>
          <a:xfrm>
            <a:off x="513462" y="3390299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OSKMNL+EB/Cellulose DS</a:t>
            </a:r>
          </a:p>
        </p:txBody>
      </p:sp>
    </p:spTree>
    <p:extLst>
      <p:ext uri="{BB962C8B-B14F-4D97-AF65-F5344CB8AC3E}">
        <p14:creationId xmlns:p14="http://schemas.microsoft.com/office/powerpoint/2010/main" val="29168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E87D6A-47D3-455A-8B6F-D7E505FE35BF}"/>
              </a:ext>
            </a:extLst>
          </p:cNvPr>
          <p:cNvSpPr txBox="1"/>
          <p:nvPr/>
        </p:nvSpPr>
        <p:spPr>
          <a:xfrm>
            <a:off x="296779" y="106466"/>
            <a:ext cx="11598441" cy="6743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6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2400" b="0" i="0" dirty="0">
                <a:effectLst/>
                <a:latin typeface="Calibri" panose="020F0502020204030204" pitchFamily="34" charset="0"/>
              </a:rPr>
              <a:t>Experiment goal:</a:t>
            </a:r>
          </a:p>
          <a:p>
            <a:pPr algn="l" rtl="0" fontAlgn="base"/>
            <a:r>
              <a:rPr lang="en-US" dirty="0">
                <a:latin typeface="Calibri" panose="020F0502020204030204" pitchFamily="34" charset="0"/>
              </a:rPr>
              <a:t>T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o assess the best transfection conditions for TERT expression using: </a:t>
            </a:r>
            <a:endParaRPr lang="en-US" sz="2400" b="0" i="0" dirty="0"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effectLst/>
                <a:latin typeface="Calibri" panose="020F0502020204030204" pitchFamily="34" charset="0"/>
              </a:rPr>
              <a:t>Dilutions of TERT-MYC with cellulose cleaning (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MessengerMAX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reagent). </a:t>
            </a:r>
            <a:endParaRPr lang="en-US" sz="2400" b="0" i="0" dirty="0"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effectLst/>
                <a:latin typeface="Calibri" panose="020F0502020204030204" pitchFamily="34" charset="0"/>
              </a:rPr>
              <a:t>TERT-GFP (+cellulose) Lipofectamine 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Rnaimax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VS. 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MessengerMAX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</a:t>
            </a:r>
          </a:p>
          <a:p>
            <a:pPr algn="l" rtl="0" fontAlgn="base"/>
            <a:r>
              <a:rPr lang="en-US" sz="2400" b="0" i="0" dirty="0">
                <a:effectLst/>
                <a:latin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</a:endParaRPr>
          </a:p>
          <a:p>
            <a:pPr algn="l" rtl="0" fontAlgn="base"/>
            <a:r>
              <a:rPr lang="en-US" sz="2400" b="0" i="0" dirty="0">
                <a:effectLst/>
                <a:latin typeface="Calibri" panose="020F0502020204030204" pitchFamily="34" charset="0"/>
              </a:rPr>
              <a:t>Experimental variables:  </a:t>
            </a:r>
          </a:p>
          <a:p>
            <a:pPr algn="l" rtl="0" fontAlgn="base"/>
            <a:r>
              <a:rPr lang="en-US" sz="1800" b="0" i="0" u="sng" dirty="0">
                <a:effectLst/>
                <a:latin typeface="Calibri" panose="020F0502020204030204" pitchFamily="34" charset="0"/>
              </a:rPr>
              <a:t>1 transfection – duplicates wells for each sample: 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effectLst/>
              <a:latin typeface="Calibri" panose="020F0502020204030204" pitchFamily="34" charset="0"/>
            </a:endParaRPr>
          </a:p>
          <a:p>
            <a:pPr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Calibri" panose="020F0502020204030204" pitchFamily="34" charset="0"/>
              </a:rPr>
              <a:t>TERT-MYC (1533ser) + cellulose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(1200ng) X2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2"/>
            </a:pPr>
            <a:r>
              <a:rPr lang="en-US" sz="1600" b="1" i="0" dirty="0">
                <a:effectLst/>
                <a:latin typeface="Calibri" panose="020F0502020204030204" pitchFamily="34" charset="0"/>
              </a:rPr>
              <a:t>​TERT-MYC (1533ser) + E3 (cellulose)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(1200ng TERT-MYC +200ng E3) X2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3"/>
            </a:pPr>
            <a:r>
              <a:rPr lang="en-US" sz="1600" b="1" i="0" dirty="0">
                <a:effectLst/>
                <a:latin typeface="Calibri" panose="020F0502020204030204" pitchFamily="34" charset="0"/>
              </a:rPr>
              <a:t>TERT-MYC (1533ser) (cellulose) + EKB SG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(1200ng TERT-MYC +6ul EKB SG) X2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i="0" dirty="0">
                <a:effectLst/>
                <a:latin typeface="Calibri" panose="020F0502020204030204" pitchFamily="34" charset="0"/>
              </a:rPr>
              <a:t>1:10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</a:t>
            </a:r>
            <a:r>
              <a:rPr lang="en-US" sz="1600" b="1" i="0" dirty="0">
                <a:effectLst/>
                <a:latin typeface="Calibri" panose="020F0502020204030204" pitchFamily="34" charset="0"/>
              </a:rPr>
              <a:t>TERT-MYC (1533ser) + cellulose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(120ng) x2 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5"/>
            </a:pPr>
            <a:r>
              <a:rPr lang="en-US" sz="1600" b="1" i="0" dirty="0">
                <a:effectLst/>
                <a:latin typeface="Calibri" panose="020F0502020204030204" pitchFamily="34" charset="0"/>
              </a:rPr>
              <a:t>1:100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</a:t>
            </a:r>
            <a:r>
              <a:rPr lang="en-US" sz="1600" b="1" i="0" dirty="0">
                <a:effectLst/>
                <a:latin typeface="Calibri" panose="020F0502020204030204" pitchFamily="34" charset="0"/>
              </a:rPr>
              <a:t>TERT-MYC (1533ser) + cellulose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(12ng) x2 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6"/>
            </a:pPr>
            <a:r>
              <a:rPr lang="en-US" sz="1600" b="1" i="0" dirty="0">
                <a:effectLst/>
                <a:latin typeface="Calibri" panose="020F0502020204030204" pitchFamily="34" charset="0"/>
              </a:rPr>
              <a:t>1:1,000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</a:t>
            </a:r>
            <a:r>
              <a:rPr lang="en-US" sz="1600" b="1" i="0" dirty="0">
                <a:effectLst/>
                <a:latin typeface="Calibri" panose="020F0502020204030204" pitchFamily="34" charset="0"/>
              </a:rPr>
              <a:t>TERT-MYC (1533ser) + cellulose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(1.2ng) x2 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7"/>
            </a:pPr>
            <a:r>
              <a:rPr lang="en-US" sz="1600" b="1" i="0" dirty="0">
                <a:effectLst/>
                <a:latin typeface="Calibri" panose="020F0502020204030204" pitchFamily="34" charset="0"/>
              </a:rPr>
              <a:t>1:10,000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</a:t>
            </a:r>
            <a:r>
              <a:rPr lang="en-US" sz="1600" b="1" i="0" dirty="0">
                <a:effectLst/>
                <a:latin typeface="Calibri" panose="020F0502020204030204" pitchFamily="34" charset="0"/>
              </a:rPr>
              <a:t>TERT-MYC (1533ser) + cellulose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(0.12ng) x2 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8"/>
            </a:pPr>
            <a:r>
              <a:rPr lang="en-US" sz="1600" b="1" i="0" dirty="0">
                <a:effectLst/>
                <a:latin typeface="Calibri" panose="020F0502020204030204" pitchFamily="34" charset="0"/>
              </a:rPr>
              <a:t>TERT-GFP + E3 (cellulose)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</a:t>
            </a:r>
            <a:r>
              <a:rPr lang="en-US" sz="1600" b="1" i="0" dirty="0">
                <a:effectLst/>
                <a:latin typeface="Calibri" panose="020F0502020204030204" pitchFamily="34" charset="0"/>
              </a:rPr>
              <a:t>Lipofectamine </a:t>
            </a:r>
            <a:r>
              <a:rPr lang="en-US" sz="1600" b="1" i="0" dirty="0" err="1">
                <a:effectLst/>
                <a:latin typeface="Calibri" panose="020F0502020204030204" pitchFamily="34" charset="0"/>
              </a:rPr>
              <a:t>MessengerMAX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(1200ng + 200ng E3) X2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9"/>
            </a:pPr>
            <a:r>
              <a:rPr lang="en-US" sz="1600" b="1" i="0" dirty="0">
                <a:effectLst/>
                <a:latin typeface="Calibri" panose="020F0502020204030204" pitchFamily="34" charset="0"/>
              </a:rPr>
              <a:t>Only Lipofectamine </a:t>
            </a:r>
            <a:r>
              <a:rPr lang="en-US" sz="1600" b="1" i="0" dirty="0" err="1">
                <a:effectLst/>
                <a:latin typeface="Calibri" panose="020F0502020204030204" pitchFamily="34" charset="0"/>
              </a:rPr>
              <a:t>MessengerMAX</a:t>
            </a:r>
            <a:r>
              <a:rPr lang="en-US" sz="1600" b="1" i="0" dirty="0">
                <a:effectLst/>
                <a:latin typeface="Calibri" panose="020F0502020204030204" pitchFamily="34" charset="0"/>
              </a:rPr>
              <a:t> 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X1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10"/>
            </a:pPr>
            <a:r>
              <a:rPr lang="en-US" sz="1600" b="1" i="0" dirty="0">
                <a:effectLst/>
                <a:latin typeface="Calibri" panose="020F0502020204030204" pitchFamily="34" charset="0"/>
              </a:rPr>
              <a:t>Only Lipofectamine </a:t>
            </a:r>
            <a:r>
              <a:rPr lang="en-US" sz="1600" b="1" i="0" dirty="0" err="1">
                <a:effectLst/>
                <a:latin typeface="Calibri" panose="020F0502020204030204" pitchFamily="34" charset="0"/>
              </a:rPr>
              <a:t>Rnaimax</a:t>
            </a:r>
            <a:r>
              <a:rPr lang="en-US" sz="1600" b="1" i="0" dirty="0">
                <a:effectLst/>
                <a:latin typeface="Calibri" panose="020F0502020204030204" pitchFamily="34" charset="0"/>
              </a:rPr>
              <a:t> 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X1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11"/>
            </a:pPr>
            <a:r>
              <a:rPr lang="en-US" sz="1600" b="1" i="0" dirty="0">
                <a:effectLst/>
                <a:latin typeface="Calibri" panose="020F0502020204030204" pitchFamily="34" charset="0"/>
              </a:rPr>
              <a:t>TERT-GFP + E3 (cellulose) Lipofectamine </a:t>
            </a:r>
            <a:r>
              <a:rPr lang="en-US" sz="1600" b="1" i="0" dirty="0" err="1">
                <a:effectLst/>
                <a:latin typeface="Calibri" panose="020F0502020204030204" pitchFamily="34" charset="0"/>
              </a:rPr>
              <a:t>Rnaimax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 (1200ng) X2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12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 </a:t>
            </a:r>
            <a:r>
              <a:rPr lang="en-US" sz="1800" b="1" i="0" dirty="0">
                <a:effectLst/>
                <a:latin typeface="Calibri" panose="020F0502020204030204" pitchFamily="34" charset="0"/>
              </a:rPr>
              <a:t>NC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(x4)  </a:t>
            </a:r>
          </a:p>
        </p:txBody>
      </p:sp>
    </p:spTree>
    <p:extLst>
      <p:ext uri="{BB962C8B-B14F-4D97-AF65-F5344CB8AC3E}">
        <p14:creationId xmlns:p14="http://schemas.microsoft.com/office/powerpoint/2010/main" val="243469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35C2B4A-5E5F-4F7D-8088-05BB389E5D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0615984"/>
              </p:ext>
            </p:extLst>
          </p:nvPr>
        </p:nvGraphicFramePr>
        <p:xfrm>
          <a:off x="-112295" y="240632"/>
          <a:ext cx="12304295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5FE13FE-31BC-4D78-B621-1710255BF5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913209"/>
              </p:ext>
            </p:extLst>
          </p:nvPr>
        </p:nvGraphicFramePr>
        <p:xfrm>
          <a:off x="625893" y="3898232"/>
          <a:ext cx="10940214" cy="2831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357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3D0BB14-EF03-4169-B8D7-4A953FDD6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2762848"/>
              </p:ext>
            </p:extLst>
          </p:nvPr>
        </p:nvGraphicFramePr>
        <p:xfrm>
          <a:off x="669339" y="551447"/>
          <a:ext cx="7303587" cy="3699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3899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372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Exp’ 14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 Benchetrit</dc:creator>
  <cp:lastModifiedBy>Zvi Zakheim</cp:lastModifiedBy>
  <cp:revision>2</cp:revision>
  <dcterms:created xsi:type="dcterms:W3CDTF">2021-08-08T05:58:14Z</dcterms:created>
  <dcterms:modified xsi:type="dcterms:W3CDTF">2021-08-12T10:53:42Z</dcterms:modified>
</cp:coreProperties>
</file>